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5143500" type="screen16x9"/>
  <p:notesSz cx="6858000" cy="9144000"/>
  <p:defaultTextStyle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5"/>
  </p:normalViewPr>
  <p:slideViewPr>
    <p:cSldViewPr snapToGrid="0" snapToObjects="1">
      <p:cViewPr varScale="1">
        <p:scale>
          <a:sx n="137" d="100"/>
          <a:sy n="137" d="100"/>
        </p:scale>
        <p:origin x="9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4586-334D-9B90-254FBF9DB5F0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4586-334D-9B90-254FBF9DB5F0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4586-334D-9B90-254FBF9DB5F0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4586-334D-9B90-254FBF9DB5F0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4586-334D-9B90-254FBF9DB5F0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4586-334D-9B90-254FBF9DB5F0}"/>
              </c:ext>
            </c:extLst>
          </c:dPt>
          <c:cat>
            <c:strRef>
              <c:f>Sheet1!$A$2:$A$7</c:f>
              <c:strCache>
                <c:ptCount val="6"/>
                <c:pt idx="0">
                  <c:v>Part A</c:v>
                </c:pt>
                <c:pt idx="1">
                  <c:v>Part B</c:v>
                </c:pt>
                <c:pt idx="2">
                  <c:v>Medicare Advantage (Part C)</c:v>
                </c:pt>
                <c:pt idx="3">
                  <c:v>Part D</c:v>
                </c:pt>
                <c:pt idx="4">
                  <c:v>Medigap</c:v>
                </c:pt>
                <c:pt idx="5">
                  <c:v>I don’t know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0.77249999999999996</c:v>
                </c:pt>
                <c:pt idx="1">
                  <c:v>0.75790000000000002</c:v>
                </c:pt>
                <c:pt idx="2">
                  <c:v>0.30559999999999998</c:v>
                </c:pt>
                <c:pt idx="3">
                  <c:v>0.36380000000000001</c:v>
                </c:pt>
                <c:pt idx="4">
                  <c:v>0.15740000000000001</c:v>
                </c:pt>
                <c:pt idx="5">
                  <c:v>3.3099999999999997E-2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586-334D-9B90-254FBF9DB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6972-2C48-A39B-8F64A9418D13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6972-2C48-A39B-8F64A9418D13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6972-2C48-A39B-8F64A9418D13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6972-2C48-A39B-8F64A9418D13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6972-2C48-A39B-8F64A9418D13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6972-2C48-A39B-8F64A9418D13}"/>
              </c:ext>
            </c:extLst>
          </c:dPt>
          <c:cat>
            <c:strRef>
              <c:f>Sheet1!$A$2:$A$7</c:f>
              <c:strCache>
                <c:ptCount val="6"/>
                <c:pt idx="0">
                  <c:v>Mental health services</c:v>
                </c:pt>
                <c:pt idx="1">
                  <c:v>Dental health services</c:v>
                </c:pt>
                <c:pt idx="2">
                  <c:v>Vision health services</c:v>
                </c:pt>
                <c:pt idx="3">
                  <c:v>Hearing health services</c:v>
                </c:pt>
                <c:pt idx="4">
                  <c:v>Home care services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0.13550000000000001</c:v>
                </c:pt>
                <c:pt idx="1">
                  <c:v>0.74160000000000004</c:v>
                </c:pt>
                <c:pt idx="2">
                  <c:v>0.51539999999999997</c:v>
                </c:pt>
                <c:pt idx="3">
                  <c:v>0.43159999999999998</c:v>
                </c:pt>
                <c:pt idx="4">
                  <c:v>0.24440000000000001</c:v>
                </c:pt>
                <c:pt idx="5">
                  <c:v>0.1229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972-2C48-A39B-8F64A9418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A7B8-1F4B-AB79-0BD668F64DE1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A7B8-1F4B-AB79-0BD668F64DE1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A7B8-1F4B-AB79-0BD668F64DE1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A7B8-1F4B-AB79-0BD668F64DE1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A7B8-1F4B-AB79-0BD668F64DE1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A7B8-1F4B-AB79-0BD668F64DE1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A7B8-1F4B-AB79-0BD668F64DE1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A7B8-1F4B-AB79-0BD668F64DE1}"/>
              </c:ext>
            </c:extLst>
          </c:dPt>
          <c:dPt>
            <c:idx val="8"/>
            <c:invertIfNegative val="0"/>
            <c:bubble3D val="0"/>
            <c:spPr>
              <a:solidFill>
                <a:srgbClr val="DB4D5C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1-A7B8-1F4B-AB79-0BD668F64DE1}"/>
              </c:ext>
            </c:extLst>
          </c:dPt>
          <c:cat>
            <c:strRef>
              <c:f>Sheet1!$A$2:$A$10</c:f>
              <c:strCache>
                <c:ptCount val="9"/>
                <c:pt idx="0">
                  <c:v>East North Central</c:v>
                </c:pt>
                <c:pt idx="1">
                  <c:v>East South Central</c:v>
                </c:pt>
                <c:pt idx="2">
                  <c:v>Middle Atlantic</c:v>
                </c:pt>
                <c:pt idx="3">
                  <c:v>Mountain</c:v>
                </c:pt>
                <c:pt idx="4">
                  <c:v>New England</c:v>
                </c:pt>
                <c:pt idx="5">
                  <c:v>Pacific</c:v>
                </c:pt>
                <c:pt idx="6">
                  <c:v>South Atlantic</c:v>
                </c:pt>
                <c:pt idx="7">
                  <c:v>West North Central</c:v>
                </c:pt>
                <c:pt idx="8">
                  <c:v>West South Central</c:v>
                </c:pt>
              </c:strCache>
            </c:strRef>
          </c:cat>
          <c:val>
            <c:numRef>
              <c:f>Sheet1!$B$2:$B$10</c:f>
              <c:numCache>
                <c:formatCode>0.00%</c:formatCode>
                <c:ptCount val="9"/>
                <c:pt idx="0">
                  <c:v>0.14779999999999999</c:v>
                </c:pt>
                <c:pt idx="1">
                  <c:v>3.8600000000000002E-2</c:v>
                </c:pt>
                <c:pt idx="2">
                  <c:v>0.1305</c:v>
                </c:pt>
                <c:pt idx="3">
                  <c:v>0.10249999999999999</c:v>
                </c:pt>
                <c:pt idx="4">
                  <c:v>5.8599999999999999E-2</c:v>
                </c:pt>
                <c:pt idx="5">
                  <c:v>0.1651</c:v>
                </c:pt>
                <c:pt idx="6">
                  <c:v>0.2051</c:v>
                </c:pt>
                <c:pt idx="7">
                  <c:v>8.3900000000000002E-2</c:v>
                </c:pt>
                <c:pt idx="8">
                  <c:v>6.7900000000000002E-2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7B8-1F4B-AB79-0BD668F64D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0399-F045-A3C5-DF2AA99E4BC7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0399-F045-A3C5-DF2AA99E4BC7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0399-F045-A3C5-DF2AA99E4BC7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0399-F045-A3C5-DF2AA99E4BC7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0399-F045-A3C5-DF2AA99E4BC7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0399-F045-A3C5-DF2AA99E4BC7}"/>
              </c:ext>
            </c:extLst>
          </c:dPt>
          <c:cat>
            <c:strRef>
              <c:f>Sheet1!$A$2:$A$7</c:f>
              <c:strCache>
                <c:ptCount val="6"/>
                <c:pt idx="0">
                  <c:v>iOS Phone / Tablet</c:v>
                </c:pt>
                <c:pt idx="1">
                  <c:v>Android Phone / Tablet</c:v>
                </c:pt>
                <c:pt idx="2">
                  <c:v>Other Phone / Tablet</c:v>
                </c:pt>
                <c:pt idx="3">
                  <c:v>Windows Desktop / Laptop</c:v>
                </c:pt>
                <c:pt idx="4">
                  <c:v>MacOS Desktop / Laptop</c:v>
                </c:pt>
                <c:pt idx="5">
                  <c:v>Other</c:v>
                </c:pt>
              </c:strCache>
            </c:strRef>
          </c:cat>
          <c:val>
            <c:numRef>
              <c:f>Sheet1!$B$2:$B$7</c:f>
              <c:numCache>
                <c:formatCode>0.00%</c:formatCode>
                <c:ptCount val="6"/>
                <c:pt idx="0">
                  <c:v>0.23050000000000001</c:v>
                </c:pt>
                <c:pt idx="1">
                  <c:v>0.151</c:v>
                </c:pt>
                <c:pt idx="2">
                  <c:v>0</c:v>
                </c:pt>
                <c:pt idx="3">
                  <c:v>0.40400000000000003</c:v>
                </c:pt>
                <c:pt idx="4">
                  <c:v>0.19209999999999999</c:v>
                </c:pt>
                <c:pt idx="5">
                  <c:v>2.2499999999999999E-2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399-F045-A3C5-DF2AA99E4B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1D39-D44A-8EC0-E539A03E7F20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1D39-D44A-8EC0-E539A03E7F20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1D39-D44A-8EC0-E539A03E7F20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1D39-D44A-8EC0-E539A03E7F20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1D39-D44A-8EC0-E539A03E7F20}"/>
              </c:ext>
            </c:extLst>
          </c:dPt>
          <c:cat>
            <c:strRef>
              <c:f>Sheet1!$A$2:$A$6</c:f>
              <c:strCache>
                <c:ptCount val="5"/>
                <c:pt idx="0">
                  <c:v>&lt; 18</c:v>
                </c:pt>
                <c:pt idx="1">
                  <c:v>18-29</c:v>
                </c:pt>
                <c:pt idx="2">
                  <c:v>30-44</c:v>
                </c:pt>
                <c:pt idx="3">
                  <c:v>45-60</c:v>
                </c:pt>
                <c:pt idx="4">
                  <c:v>&gt; 60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D39-D44A-8EC0-E539A03E7F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A07C-9749-8B86-10C431953D99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A07C-9749-8B86-10C431953D99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A07C-9749-8B86-10C431953D99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A07C-9749-8B86-10C431953D99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A07C-9749-8B86-10C431953D99}"/>
              </c:ext>
            </c:extLst>
          </c:dPt>
          <c:dPt>
            <c:idx val="5"/>
            <c:invertIfNegative val="0"/>
            <c:bubble3D val="0"/>
            <c:spPr>
              <a:solidFill>
                <a:srgbClr val="7D5E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B-A07C-9749-8B86-10C431953D99}"/>
              </c:ext>
            </c:extLst>
          </c:dPt>
          <c:dPt>
            <c:idx val="6"/>
            <c:invertIfNegative val="0"/>
            <c:bubble3D val="0"/>
            <c:spPr>
              <a:solidFill>
                <a:srgbClr val="D25F9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D-A07C-9749-8B86-10C431953D99}"/>
              </c:ext>
            </c:extLst>
          </c:dPt>
          <c:dPt>
            <c:idx val="7"/>
            <c:invertIfNegative val="0"/>
            <c:bubble3D val="0"/>
            <c:spPr>
              <a:solidFill>
                <a:srgbClr val="C7B879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F-A07C-9749-8B86-10C431953D99}"/>
              </c:ext>
            </c:extLst>
          </c:dPt>
          <c:dPt>
            <c:idx val="8"/>
            <c:invertIfNegative val="0"/>
            <c:bubble3D val="0"/>
            <c:spPr>
              <a:solidFill>
                <a:srgbClr val="DB4D5C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1-A07C-9749-8B86-10C431953D99}"/>
              </c:ext>
            </c:extLst>
          </c:dPt>
          <c:dPt>
            <c:idx val="9"/>
            <c:invertIfNegative val="0"/>
            <c:bubble3D val="0"/>
            <c:spPr>
              <a:solidFill>
                <a:srgbClr val="76808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3-A07C-9749-8B86-10C431953D99}"/>
              </c:ext>
            </c:extLst>
          </c:dPt>
          <c:dPt>
            <c:idx val="1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15-A07C-9749-8B86-10C431953D99}"/>
              </c:ext>
            </c:extLst>
          </c:dPt>
          <c:cat>
            <c:strRef>
              <c:f>Sheet1!$A$2:$A$12</c:f>
              <c:strCache>
                <c:ptCount val="11"/>
                <c:pt idx="0">
                  <c:v>$0-$9,999</c:v>
                </c:pt>
                <c:pt idx="1">
                  <c:v>$10,000-$24,999</c:v>
                </c:pt>
                <c:pt idx="2">
                  <c:v>$25,000-$49,999</c:v>
                </c:pt>
                <c:pt idx="3">
                  <c:v>$50,000-$74,999</c:v>
                </c:pt>
                <c:pt idx="4">
                  <c:v>$75,000-$99,999</c:v>
                </c:pt>
                <c:pt idx="5">
                  <c:v>$100,000-$124,999</c:v>
                </c:pt>
                <c:pt idx="6">
                  <c:v>$125,000-$149,999</c:v>
                </c:pt>
                <c:pt idx="7">
                  <c:v>$150,000-$174,999</c:v>
                </c:pt>
                <c:pt idx="8">
                  <c:v>$175,000-$199,999</c:v>
                </c:pt>
                <c:pt idx="9">
                  <c:v>$200,000+</c:v>
                </c:pt>
                <c:pt idx="10">
                  <c:v>Prefer not to answer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1.32E-2</c:v>
                </c:pt>
                <c:pt idx="1">
                  <c:v>7.2800000000000004E-2</c:v>
                </c:pt>
                <c:pt idx="2">
                  <c:v>0.16159999999999999</c:v>
                </c:pt>
                <c:pt idx="3">
                  <c:v>0.16689999999999999</c:v>
                </c:pt>
                <c:pt idx="4">
                  <c:v>0.14169999999999999</c:v>
                </c:pt>
                <c:pt idx="5">
                  <c:v>8.8700000000000001E-2</c:v>
                </c:pt>
                <c:pt idx="6">
                  <c:v>6.2300000000000001E-2</c:v>
                </c:pt>
                <c:pt idx="7">
                  <c:v>3.9699999999999999E-2</c:v>
                </c:pt>
                <c:pt idx="8">
                  <c:v>3.0499999999999999E-2</c:v>
                </c:pt>
                <c:pt idx="9">
                  <c:v>5.7000000000000002E-2</c:v>
                </c:pt>
                <c:pt idx="10">
                  <c:v>0.16689999999999999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A07C-9749-8B86-10C431953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BA29-4040-8F98-6C3271B9B327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BA29-4040-8F98-6C3271B9B327}"/>
              </c:ext>
            </c:extLst>
          </c:dPt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0.44240000000000002</c:v>
                </c:pt>
                <c:pt idx="1">
                  <c:v>0.55759999999999998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29-4040-8F98-6C3271B9B3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B52E-4F40-8059-7E8FED932F30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B52E-4F40-8059-7E8FED932F30}"/>
              </c:ext>
            </c:extLst>
          </c:dPt>
          <c:dPt>
            <c:idx val="2"/>
            <c:invertIfNegative val="0"/>
            <c:bubble3D val="0"/>
            <c:spPr>
              <a:solidFill>
                <a:srgbClr val="F9BE00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5-B52E-4F40-8059-7E8FED932F30}"/>
              </c:ext>
            </c:extLst>
          </c:dPt>
          <c:dPt>
            <c:idx val="3"/>
            <c:invertIfNegative val="0"/>
            <c:bubble3D val="0"/>
            <c:spPr>
              <a:solidFill>
                <a:srgbClr val="6BC8CD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7-B52E-4F40-8059-7E8FED932F30}"/>
              </c:ext>
            </c:extLst>
          </c:dPt>
          <c:dPt>
            <c:idx val="4"/>
            <c:invertIfNegative val="0"/>
            <c:bubble3D val="0"/>
            <c:spPr>
              <a:solidFill>
                <a:srgbClr val="FF8B4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9-B52E-4F40-8059-7E8FED932F30}"/>
              </c:ext>
            </c:extLst>
          </c:dPt>
          <c:cat>
            <c:strRef>
              <c:f>Sheet1!$A$2:$A$6</c:f>
              <c:strCache>
                <c:ptCount val="5"/>
                <c:pt idx="0">
                  <c:v>Very Familiar</c:v>
                </c:pt>
                <c:pt idx="1">
                  <c:v>Pretty Familiar</c:v>
                </c:pt>
                <c:pt idx="2">
                  <c:v>Somewhat Familiar</c:v>
                </c:pt>
                <c:pt idx="3">
                  <c:v>Not Very Familiar</c:v>
                </c:pt>
                <c:pt idx="4">
                  <c:v>Not Familiar at All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0.19470000000000001</c:v>
                </c:pt>
                <c:pt idx="1">
                  <c:v>0.44500000000000001</c:v>
                </c:pt>
                <c:pt idx="2">
                  <c:v>0.2636</c:v>
                </c:pt>
                <c:pt idx="3">
                  <c:v>7.5499999999999998E-2</c:v>
                </c:pt>
                <c:pt idx="4">
                  <c:v>2.12E-2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52E-4F40-8059-7E8FED932F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30A9-734A-BB55-15DD309787D3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30A9-734A-BB55-15DD309787D3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0.69369999999999998</c:v>
                </c:pt>
                <c:pt idx="1">
                  <c:v>0.30630000000000002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0A9-734A-BB55-15DD309787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02BA-F644-A0FD-832E58CDAAF0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02BA-F644-A0FD-832E58CDAAF0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0.83509999999999995</c:v>
                </c:pt>
                <c:pt idx="1">
                  <c:v>0.16489999999999999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BA-F644-A0FD-832E58CDAA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D211-4849-9525-294DB915DC50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D211-4849-9525-294DB915DC50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0.22939999999999999</c:v>
                </c:pt>
                <c:pt idx="1">
                  <c:v>0.77059999999999995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11-4849-9525-294DB915DC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02A8-3841-94CF-A721AAB039D5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02A8-3841-94CF-A721AAB039D5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0.55640000000000001</c:v>
                </c:pt>
                <c:pt idx="1">
                  <c:v>0.44359999999999999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2A8-3841-94CF-A721AAB039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41BB-A64A-9E1D-57648611954D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41BB-A64A-9E1D-57648611954D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0.37569999999999998</c:v>
                </c:pt>
                <c:pt idx="1">
                  <c:v>0.62429999999999997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BB-A64A-9E1D-5764861195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3310-0F4A-A8D6-8D5578C10D48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3310-0F4A-A8D6-8D5578C10D48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0.27089999999999997</c:v>
                </c:pt>
                <c:pt idx="1">
                  <c:v>0.72909999999999997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310-0F4A-A8D6-8D5578C10D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c:style val="2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rgbClr val="00BF6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F6F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1-A80B-6E47-BC0F-575BC5AD0026}"/>
              </c:ext>
            </c:extLst>
          </c:dPt>
          <c:dPt>
            <c:idx val="1"/>
            <c:invertIfNegative val="0"/>
            <c:bubble3D val="0"/>
            <c:spPr>
              <a:solidFill>
                <a:srgbClr val="507CB6"/>
              </a:solidFill>
              <a:ln w="0">
                <a:noFill/>
              </a:ln>
            </c:spPr>
            <c:extLst>
              <c:ext xmlns:c16="http://schemas.microsoft.com/office/drawing/2014/chart" uri="{C3380CC4-5D6E-409C-BE32-E72D297353CC}">
                <c16:uniqueId val="{00000003-A80B-6E47-BC0F-575BC5AD0026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0.00%</c:formatCode>
                <c:ptCount val="2"/>
                <c:pt idx="0">
                  <c:v>0.1237</c:v>
                </c:pt>
                <c:pt idx="1">
                  <c:v>0.87629999999999997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80B-6E47-BC0F-575BC5AD00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2068027336"/>
        <c:axId val="2113994440"/>
      </c:barChart>
      <c:catAx>
        <c:axId val="206802733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low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113994440"/>
        <c:crosses val="autoZero"/>
        <c:auto val="1"/>
        <c:lblAlgn val="ctr"/>
        <c:lblOffset val="100"/>
        <c:noMultiLvlLbl val="0"/>
      </c:catAx>
      <c:valAx>
        <c:axId val="2113994440"/>
        <c:scaling>
          <c:orientation val="minMax"/>
          <c:max val="1"/>
          <c:min val="0"/>
        </c:scaling>
        <c:delete val="0"/>
        <c:axPos val="b"/>
        <c:numFmt formatCode="0%" sourceLinked="0"/>
        <c:majorTickMark val="out"/>
        <c:minorTickMark val="none"/>
        <c:tickLblPos val="nextTo"/>
        <c:spPr>
          <a:ln>
            <a:solidFill>
              <a:srgbClr val="7F7F7F"/>
            </a:solidFill>
          </a:ln>
        </c:spPr>
        <c:txPr>
          <a:bodyPr/>
          <a:lstStyle/>
          <a:p>
            <a:pPr>
              <a:defRPr sz="1000" b="0">
                <a:solidFill>
                  <a:srgbClr val="7F7F7F"/>
                </a:solidFill>
              </a:defRPr>
            </a:pPr>
            <a:endParaRPr lang="en-US"/>
          </a:p>
        </c:txPr>
        <c:crossAx val="2068027336"/>
        <c:crosses val="max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{Question}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52A03B-2D42-4DAE-8460-CF96145A8D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97280" y="1049658"/>
            <a:ext cx="6998677" cy="356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B14CF1-AB9B-4870-9E5C-AD8F31C7FF6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5888" y="774752"/>
            <a:ext cx="8229600" cy="2397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{Base}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/>
              <a:t>Add the title of your presentation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8728" y="3729038"/>
            <a:ext cx="2938463" cy="385762"/>
          </a:xfrm>
        </p:spPr>
        <p:txBody>
          <a:bodyPr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0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11403" y="3639393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032255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/>
              <a:t>Total Responses</a:t>
            </a:r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11403" y="4047840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1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102235" y="1498438"/>
            <a:ext cx="4939527" cy="1234730"/>
          </a:xfrm>
        </p:spPr>
        <p:txBody>
          <a:bodyPr/>
          <a:lstStyle/>
          <a:p>
            <a:r>
              <a:rPr lang="en-GB" dirty="0"/>
              <a:t>Medicare Basics 2022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781144" y="2826474"/>
            <a:ext cx="3581708" cy="385762"/>
          </a:xfrm>
        </p:spPr>
        <p:txBody>
          <a:bodyPr>
            <a:noAutofit/>
          </a:bodyPr>
          <a:lstStyle/>
          <a:p>
            <a:r>
              <a:rPr lang="en-GB" sz="1800" dirty="0"/>
              <a:t>Commissioned by </a:t>
            </a:r>
            <a:r>
              <a:rPr lang="en-GB" sz="1800" dirty="0" err="1"/>
              <a:t>Medigap.com</a:t>
            </a:r>
            <a:endParaRPr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Q4: Are you satisfied with your Medicare coverage?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752   Skipped: 4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83.51%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628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16.49%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Q5: Have you ever considered changing to a different Medicare plan?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754   Skipped: 2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Q5: Have you ever considered changing to a different Medicare plan?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754   Skipped: 2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22.94%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77.06%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581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Q6: Are you concerned about the cost of your medical expenses?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753   Skipped: 3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Q6: Are you concerned about the cost of your medical expenses?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753   Skipped: 3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55.64%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419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44.36%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Q7: Have you ever felt overwhelmed trying to understand what is and is not covered by your plan?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756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Q7: Have you ever felt overwhelmed trying to understand what is and is not covered by your plan?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756   Skipped: 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37.57%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284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62.43%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472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Q8: Do you have any essential medical needs that are not covered by your plan?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753   Skipped: 3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Q8: Do you have any essential medical needs that are not covered by your plan?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753   Skipped: 3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27.09%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72.91%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549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Q9: Have you ever not sought out medical services because you were unsure if your plan covered them?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752   Skipped: 4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Date Created: Monday, May 23, 2022</a:t>
            </a:r>
            <a:endParaRPr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756</a:t>
            </a:r>
            <a:endParaRPr dirty="0"/>
          </a:p>
        </p:txBody>
      </p:sp>
      <p:sp>
        <p:nvSpPr>
          <p:cNvPr id="4" name="Text Placa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/>
              <a:t>Total Responses</a:t>
            </a:r>
            <a:endParaRPr dirty="0"/>
          </a:p>
        </p:txBody>
      </p:sp>
      <p:sp>
        <p:nvSpPr>
          <p:cNvPr id="5" name="Text Placa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/>
              <a:t>Complete Responses: 756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Q9: Have you ever not sought out medical services because you were unsure if your plan covered them?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752   Skipped: 4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12.37%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87.63%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659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Q10: What do you wish your plan had better coverage of (select all that apply)?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716   Skipped: 40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Q10: What do you wish your plan had better coverage of (select all that apply)?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716   Skipped: 40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28175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Mental health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13.55%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Dental health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74.16%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531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Vision health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51.54%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Hearing health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43.16%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Home care services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24.44%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12.29%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1569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Q11: Region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751   Skipped: 5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Q11: Region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751   Skipped: 5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814159"/>
              </p:ext>
            </p:extLst>
          </p:nvPr>
        </p:nvGraphicFramePr>
        <p:xfrm>
          <a:off x="1263037" y="1222897"/>
          <a:ext cx="6617925" cy="328049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205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5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5801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6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East North Central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14.78%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76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East South Central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3.86%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76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Middle Atlantic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13.05%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98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76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Mountain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10.25%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76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New England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5.86%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76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Pacific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16.51%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76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South Atlantic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20.51%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76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West North Central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8.39%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76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West South Central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6.79%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801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Q12: Device Type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755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Q12: Device Type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755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28175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iOS Phone / Tablet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23.05%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Android Phone / Tablet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15.10%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 Phone / Tablet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Windows Desktop / Laptop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40.40%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MacOS Desktop / Laptop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19.21%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Other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2.25%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Q13: Age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755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Q13: Age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755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244959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&lt; 18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18-29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30-44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45-60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&gt; 60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Q14: Household Income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755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Q1: Do you know what form of Medicare coverage you have (Original, Advantage, Medigap)? (select all that apply)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756   Skipped: 0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Q14: Household Income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755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5865025"/>
              </p:ext>
            </p:extLst>
          </p:nvPr>
        </p:nvGraphicFramePr>
        <p:xfrm>
          <a:off x="1552066" y="993232"/>
          <a:ext cx="6039867" cy="374922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013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3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3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296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$0-$9,999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1.32%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$10,000-$24,999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7.28%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$25,000-$49,999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16.16%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122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$50,000-$74,999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16.69%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$75,000-$99,999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14.17%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107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$100,000-$124,999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8.87%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$125,000-$149,999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6.23%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$150,000-$174,999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3.97%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$175,000-$199,999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3.05%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$200,000+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5.70%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Prefer not to answer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16.69%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126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2968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Q15: Gender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755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Q15: Gender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755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134559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Male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44.24%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Female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55.76%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Q1: Do you know what form of Medicare coverage you have (Original, Advantage, Medigap)? (select all that apply)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756   Skipped: 0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6999999" cy="2817588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Part A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77.25%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584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Part B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75.79%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573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Medicare Advantage (Part C)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30.56%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Part D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36.38%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275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Medigap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15.74%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119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 don’t know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3.31%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1807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Q2: How familiar are you with your plan's coverage?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755   Skipped: 1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Q2: How familiar are you with your plan's coverage?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755   Skipped: 1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Very Familiar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19.47%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147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Pretty Familiar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44.50%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Somewhat Familiar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26.36%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199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Not Very Familiar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7.55%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57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Not Familiar at All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2.12%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755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Q3: Do you feel your plan covers all of your medical essentials?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751   Skipped: 5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Q3: Do you feel your plan covers all of your medical essentials?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751   Skipped: 5</a:t>
            </a:r>
            <a:endParaRPr dirty="0"/>
          </a:p>
        </p:txBody>
      </p:sp>
      <p:graphicFrame>
        <p:nvGraphicFramePr>
          <p:cNvPr id="4" name="Table Placeholder"/>
          <p:cNvGraphicFramePr>
            <a:graphicFrameLocks/>
          </p:cNvGraphicFramePr>
          <p:nvPr/>
        </p:nvGraphicFramePr>
        <p:xfrm>
          <a:off x="961534" y="1390848"/>
          <a:ext cx="7220932" cy="28041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233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ANSWER CHOICES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RESPONSES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Yes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69.37%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521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0" cmpd="sng">
                      <a:noFill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998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No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30.63%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230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820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dirty="0"/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751</a:t>
                      </a:r>
                    </a:p>
                  </a:txBody>
                  <a:tcPr>
                    <a:lnL w="0" cmpd="sng">
                      <a:noFill/>
                    </a:lnL>
                    <a:lnR w="0" cmpd="sng">
                      <a:noFill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0" cmpd="sng">
                      <a:noFill/>
                      <a:prstDash val="solid"/>
                    </a:lnTlToBr>
                    <a:lnBlToTr w="0" cmpd="sng">
                      <a:noFill/>
                      <a:prstDash val="solid"/>
                    </a:lnBlToTr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Q4: Are you satisfied with your Medicare coverage?</a:t>
            </a:r>
            <a:endParaRPr dirty="0"/>
          </a:p>
        </p:txBody>
      </p:sp>
      <p:sp>
        <p:nvSpPr>
          <p:cNvPr id="3" name="Title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Answered: 752   Skipped: 4</a:t>
            </a:r>
            <a:endParaRPr dirty="0"/>
          </a:p>
        </p:txBody>
      </p:sp>
      <p:graphicFrame>
        <p:nvGraphicFramePr>
          <p:cNvPr id="4" name="Chart Placeholder"/>
          <p:cNvGraphicFramePr>
            <a:graphicFrameLocks noGrp="1"/>
          </p:cNvGraphicFramePr>
          <p:nvPr/>
        </p:nvGraphicFramePr>
        <p:xfrm>
          <a:off x="1097280" y="1049658"/>
          <a:ext cx="6998677" cy="3569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979</Words>
  <Application>Microsoft Macintosh PowerPoint</Application>
  <PresentationFormat>On-screen Show (16:9)</PresentationFormat>
  <Paragraphs>318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Calibri</vt:lpstr>
      <vt:lpstr>Data slides</vt:lpstr>
      <vt:lpstr>PowerPoint Presentation</vt:lpstr>
      <vt:lpstr>756</vt:lpstr>
      <vt:lpstr>Q1: Do you know what form of Medicare coverage you have (Original, Advantage, Medigap)? (select all that apply)</vt:lpstr>
      <vt:lpstr>Q1: Do you know what form of Medicare coverage you have (Original, Advantage, Medigap)? (select all that apply)</vt:lpstr>
      <vt:lpstr>Q2: How familiar are you with your plan's coverage?</vt:lpstr>
      <vt:lpstr>Q2: How familiar are you with your plan's coverage?</vt:lpstr>
      <vt:lpstr>Q3: Do you feel your plan covers all of your medical essentials?</vt:lpstr>
      <vt:lpstr>Q3: Do you feel your plan covers all of your medical essentials?</vt:lpstr>
      <vt:lpstr>Q4: Are you satisfied with your Medicare coverage?</vt:lpstr>
      <vt:lpstr>Q4: Are you satisfied with your Medicare coverage?</vt:lpstr>
      <vt:lpstr>Q5: Have you ever considered changing to a different Medicare plan?</vt:lpstr>
      <vt:lpstr>Q5: Have you ever considered changing to a different Medicare plan?</vt:lpstr>
      <vt:lpstr>Q6: Are you concerned about the cost of your medical expenses?</vt:lpstr>
      <vt:lpstr>Q6: Are you concerned about the cost of your medical expenses?</vt:lpstr>
      <vt:lpstr>Q7: Have you ever felt overwhelmed trying to understand what is and is not covered by your plan?</vt:lpstr>
      <vt:lpstr>Q7: Have you ever felt overwhelmed trying to understand what is and is not covered by your plan?</vt:lpstr>
      <vt:lpstr>Q8: Do you have any essential medical needs that are not covered by your plan?</vt:lpstr>
      <vt:lpstr>Q8: Do you have any essential medical needs that are not covered by your plan?</vt:lpstr>
      <vt:lpstr>Q9: Have you ever not sought out medical services because you were unsure if your plan covered them?</vt:lpstr>
      <vt:lpstr>Q9: Have you ever not sought out medical services because you were unsure if your plan covered them?</vt:lpstr>
      <vt:lpstr>Q10: What do you wish your plan had better coverage of (select all that apply)?</vt:lpstr>
      <vt:lpstr>Q10: What do you wish your plan had better coverage of (select all that apply)?</vt:lpstr>
      <vt:lpstr>Q11: Region</vt:lpstr>
      <vt:lpstr>Q11: Region</vt:lpstr>
      <vt:lpstr>Q12: Device Type</vt:lpstr>
      <vt:lpstr>Q12: Device Type</vt:lpstr>
      <vt:lpstr>Q13: Age</vt:lpstr>
      <vt:lpstr>Q13: Age</vt:lpstr>
      <vt:lpstr>Q14: Household Income</vt:lpstr>
      <vt:lpstr>Q14: Household Income</vt:lpstr>
      <vt:lpstr>Q15: Gender</vt:lpstr>
      <vt:lpstr>Q15: Gender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Samantha Breccia</cp:lastModifiedBy>
  <cp:revision>1</cp:revision>
  <dcterms:modified xsi:type="dcterms:W3CDTF">2022-06-16T15:13:59Z</dcterms:modified>
</cp:coreProperties>
</file>