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5143500" type="screen16x9"/>
  <p:notesSz cx="6858000" cy="91440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5"/>
  </p:normalViewPr>
  <p:slideViewPr>
    <p:cSldViewPr snapToGrid="0" snapToObjects="1">
      <p:cViewPr varScale="1">
        <p:scale>
          <a:sx n="137" d="100"/>
          <a:sy n="137" d="100"/>
        </p:scale>
        <p:origin x="9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4586-334D-9B90-254FBF9DB5F0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4586-334D-9B90-254FBF9DB5F0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4586-334D-9B90-254FBF9DB5F0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4586-334D-9B90-254FBF9DB5F0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4586-334D-9B90-254FBF9DB5F0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4586-334D-9B90-254FBF9DB5F0}"/>
              </c:ext>
            </c:extLst>
          </c:dPt>
          <c:cat>
            <c:strRef>
              <c:f>Sheet1!$A$2:$A$7</c:f>
              <c:strCache>
                <c:ptCount val="6"/>
                <c:pt idx="0">
                  <c:v>Part A</c:v>
                </c:pt>
                <c:pt idx="1">
                  <c:v>Part B</c:v>
                </c:pt>
                <c:pt idx="2">
                  <c:v>Medicare Advantage (Part C)</c:v>
                </c:pt>
                <c:pt idx="3">
                  <c:v>Part D</c:v>
                </c:pt>
                <c:pt idx="4">
                  <c:v>Medigap</c:v>
                </c:pt>
                <c:pt idx="5">
                  <c:v>I don’t know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0.77249999999999996</c:v>
                </c:pt>
                <c:pt idx="1">
                  <c:v>0.75790000000000002</c:v>
                </c:pt>
                <c:pt idx="2">
                  <c:v>0.30559999999999998</c:v>
                </c:pt>
                <c:pt idx="3">
                  <c:v>0.36380000000000001</c:v>
                </c:pt>
                <c:pt idx="4">
                  <c:v>0.15740000000000001</c:v>
                </c:pt>
                <c:pt idx="5">
                  <c:v>3.3099999999999997E-2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586-334D-9B90-254FBF9DB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6972-2C48-A39B-8F64A9418D13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6972-2C48-A39B-8F64A9418D13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6972-2C48-A39B-8F64A9418D13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6972-2C48-A39B-8F64A9418D13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6972-2C48-A39B-8F64A9418D13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6972-2C48-A39B-8F64A9418D13}"/>
              </c:ext>
            </c:extLst>
          </c:dPt>
          <c:cat>
            <c:strRef>
              <c:f>Sheet1!$A$2:$A$7</c:f>
              <c:strCache>
                <c:ptCount val="6"/>
                <c:pt idx="0">
                  <c:v>Mental health services</c:v>
                </c:pt>
                <c:pt idx="1">
                  <c:v>Dental health services</c:v>
                </c:pt>
                <c:pt idx="2">
                  <c:v>Vision health services</c:v>
                </c:pt>
                <c:pt idx="3">
                  <c:v>Hearing health services</c:v>
                </c:pt>
                <c:pt idx="4">
                  <c:v>Home care services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0.13550000000000001</c:v>
                </c:pt>
                <c:pt idx="1">
                  <c:v>0.74160000000000004</c:v>
                </c:pt>
                <c:pt idx="2">
                  <c:v>0.51539999999999997</c:v>
                </c:pt>
                <c:pt idx="3">
                  <c:v>0.43159999999999998</c:v>
                </c:pt>
                <c:pt idx="4">
                  <c:v>0.24440000000000001</c:v>
                </c:pt>
                <c:pt idx="5">
                  <c:v>0.1229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972-2C48-A39B-8F64A9418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A7B8-1F4B-AB79-0BD668F64DE1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A7B8-1F4B-AB79-0BD668F64DE1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A7B8-1F4B-AB79-0BD668F64DE1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A7B8-1F4B-AB79-0BD668F64DE1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A7B8-1F4B-AB79-0BD668F64DE1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A7B8-1F4B-AB79-0BD668F64DE1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A7B8-1F4B-AB79-0BD668F64DE1}"/>
              </c:ext>
            </c:extLst>
          </c:dPt>
          <c:dPt>
            <c:idx val="7"/>
            <c:invertIfNegative val="0"/>
            <c:bubble3D val="0"/>
            <c:spPr>
              <a:solidFill>
                <a:srgbClr val="C7B87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F-A7B8-1F4B-AB79-0BD668F64DE1}"/>
              </c:ext>
            </c:extLst>
          </c:dPt>
          <c:dPt>
            <c:idx val="8"/>
            <c:invertIfNegative val="0"/>
            <c:bubble3D val="0"/>
            <c:spPr>
              <a:solidFill>
                <a:srgbClr val="DB4D5C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1-A7B8-1F4B-AB79-0BD668F64DE1}"/>
              </c:ext>
            </c:extLst>
          </c:dPt>
          <c:cat>
            <c:strRef>
              <c:f>Sheet1!$A$2:$A$10</c:f>
              <c:strCache>
                <c:ptCount val="9"/>
                <c:pt idx="0">
                  <c:v>East North Central</c:v>
                </c:pt>
                <c:pt idx="1">
                  <c:v>East South Central</c:v>
                </c:pt>
                <c:pt idx="2">
                  <c:v>Middle Atlantic</c:v>
                </c:pt>
                <c:pt idx="3">
                  <c:v>Mountain</c:v>
                </c:pt>
                <c:pt idx="4">
                  <c:v>New England</c:v>
                </c:pt>
                <c:pt idx="5">
                  <c:v>Pacific</c:v>
                </c:pt>
                <c:pt idx="6">
                  <c:v>South Atlantic</c:v>
                </c:pt>
                <c:pt idx="7">
                  <c:v>West North Central</c:v>
                </c:pt>
                <c:pt idx="8">
                  <c:v>West South Central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0.14779999999999999</c:v>
                </c:pt>
                <c:pt idx="1">
                  <c:v>3.8600000000000002E-2</c:v>
                </c:pt>
                <c:pt idx="2">
                  <c:v>0.1305</c:v>
                </c:pt>
                <c:pt idx="3">
                  <c:v>0.10249999999999999</c:v>
                </c:pt>
                <c:pt idx="4">
                  <c:v>5.8599999999999999E-2</c:v>
                </c:pt>
                <c:pt idx="5">
                  <c:v>0.1651</c:v>
                </c:pt>
                <c:pt idx="6">
                  <c:v>0.2051</c:v>
                </c:pt>
                <c:pt idx="7">
                  <c:v>8.3900000000000002E-2</c:v>
                </c:pt>
                <c:pt idx="8">
                  <c:v>6.7900000000000002E-2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7B8-1F4B-AB79-0BD668F64D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0399-F045-A3C5-DF2AA99E4BC7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0399-F045-A3C5-DF2AA99E4BC7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0399-F045-A3C5-DF2AA99E4BC7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0399-F045-A3C5-DF2AA99E4BC7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0399-F045-A3C5-DF2AA99E4BC7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0399-F045-A3C5-DF2AA99E4BC7}"/>
              </c:ext>
            </c:extLst>
          </c:dPt>
          <c:cat>
            <c:strRef>
              <c:f>Sheet1!$A$2:$A$7</c:f>
              <c:strCache>
                <c:ptCount val="6"/>
                <c:pt idx="0">
                  <c:v>iOS Phone / Tablet</c:v>
                </c:pt>
                <c:pt idx="1">
                  <c:v>Android Phone / Tablet</c:v>
                </c:pt>
                <c:pt idx="2">
                  <c:v>Other Phone / Tablet</c:v>
                </c:pt>
                <c:pt idx="3">
                  <c:v>Windows Desktop / Laptop</c:v>
                </c:pt>
                <c:pt idx="4">
                  <c:v>MacOS Desktop / Laptop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0.23050000000000001</c:v>
                </c:pt>
                <c:pt idx="1">
                  <c:v>0.151</c:v>
                </c:pt>
                <c:pt idx="2">
                  <c:v>0</c:v>
                </c:pt>
                <c:pt idx="3">
                  <c:v>0.40400000000000003</c:v>
                </c:pt>
                <c:pt idx="4">
                  <c:v>0.19209999999999999</c:v>
                </c:pt>
                <c:pt idx="5">
                  <c:v>2.2499999999999999E-2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399-F045-A3C5-DF2AA99E4B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1D39-D44A-8EC0-E539A03E7F20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1D39-D44A-8EC0-E539A03E7F20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1D39-D44A-8EC0-E539A03E7F20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1D39-D44A-8EC0-E539A03E7F20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1D39-D44A-8EC0-E539A03E7F20}"/>
              </c:ext>
            </c:extLst>
          </c:dPt>
          <c:cat>
            <c:strRef>
              <c:f>Sheet1!$A$2:$A$6</c:f>
              <c:strCache>
                <c:ptCount val="5"/>
                <c:pt idx="0">
                  <c:v>&lt; 18</c:v>
                </c:pt>
                <c:pt idx="1">
                  <c:v>18-29</c:v>
                </c:pt>
                <c:pt idx="2">
                  <c:v>30-44</c:v>
                </c:pt>
                <c:pt idx="3">
                  <c:v>45-60</c:v>
                </c:pt>
                <c:pt idx="4">
                  <c:v>&gt; 60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D39-D44A-8EC0-E539A03E7F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A07C-9749-8B86-10C431953D99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A07C-9749-8B86-10C431953D99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A07C-9749-8B86-10C431953D99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A07C-9749-8B86-10C431953D99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A07C-9749-8B86-10C431953D99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A07C-9749-8B86-10C431953D99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A07C-9749-8B86-10C431953D99}"/>
              </c:ext>
            </c:extLst>
          </c:dPt>
          <c:dPt>
            <c:idx val="7"/>
            <c:invertIfNegative val="0"/>
            <c:bubble3D val="0"/>
            <c:spPr>
              <a:solidFill>
                <a:srgbClr val="C7B87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F-A07C-9749-8B86-10C431953D99}"/>
              </c:ext>
            </c:extLst>
          </c:dPt>
          <c:dPt>
            <c:idx val="8"/>
            <c:invertIfNegative val="0"/>
            <c:bubble3D val="0"/>
            <c:spPr>
              <a:solidFill>
                <a:srgbClr val="DB4D5C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1-A07C-9749-8B86-10C431953D99}"/>
              </c:ext>
            </c:extLst>
          </c:dPt>
          <c:dPt>
            <c:idx val="9"/>
            <c:invertIfNegative val="0"/>
            <c:bubble3D val="0"/>
            <c:spPr>
              <a:solidFill>
                <a:srgbClr val="76808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3-A07C-9749-8B86-10C431953D99}"/>
              </c:ext>
            </c:extLst>
          </c:dPt>
          <c:dPt>
            <c:idx val="1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5-A07C-9749-8B86-10C431953D99}"/>
              </c:ext>
            </c:extLst>
          </c:dPt>
          <c:cat>
            <c:strRef>
              <c:f>Sheet1!$A$2:$A$12</c:f>
              <c:strCache>
                <c:ptCount val="11"/>
                <c:pt idx="0">
                  <c:v>$0-$9,999</c:v>
                </c:pt>
                <c:pt idx="1">
                  <c:v>$10,000-$24,999</c:v>
                </c:pt>
                <c:pt idx="2">
                  <c:v>$25,000-$49,999</c:v>
                </c:pt>
                <c:pt idx="3">
                  <c:v>$50,000-$74,999</c:v>
                </c:pt>
                <c:pt idx="4">
                  <c:v>$75,000-$99,999</c:v>
                </c:pt>
                <c:pt idx="5">
                  <c:v>$100,000-$124,999</c:v>
                </c:pt>
                <c:pt idx="6">
                  <c:v>$125,000-$149,999</c:v>
                </c:pt>
                <c:pt idx="7">
                  <c:v>$150,000-$174,999</c:v>
                </c:pt>
                <c:pt idx="8">
                  <c:v>$175,000-$199,999</c:v>
                </c:pt>
                <c:pt idx="9">
                  <c:v>$200,000+</c:v>
                </c:pt>
                <c:pt idx="10">
                  <c:v>Prefer not to answer</c:v>
                </c:pt>
              </c:strCache>
            </c:strRef>
          </c:cat>
          <c:val>
            <c:numRef>
              <c:f>Sheet1!$B$2:$B$12</c:f>
              <c:numCache>
                <c:formatCode>0.00%</c:formatCode>
                <c:ptCount val="11"/>
                <c:pt idx="0">
                  <c:v>1.32E-2</c:v>
                </c:pt>
                <c:pt idx="1">
                  <c:v>7.2800000000000004E-2</c:v>
                </c:pt>
                <c:pt idx="2">
                  <c:v>0.16159999999999999</c:v>
                </c:pt>
                <c:pt idx="3">
                  <c:v>0.16689999999999999</c:v>
                </c:pt>
                <c:pt idx="4">
                  <c:v>0.14169999999999999</c:v>
                </c:pt>
                <c:pt idx="5">
                  <c:v>8.8700000000000001E-2</c:v>
                </c:pt>
                <c:pt idx="6">
                  <c:v>6.2300000000000001E-2</c:v>
                </c:pt>
                <c:pt idx="7">
                  <c:v>3.9699999999999999E-2</c:v>
                </c:pt>
                <c:pt idx="8">
                  <c:v>3.0499999999999999E-2</c:v>
                </c:pt>
                <c:pt idx="9">
                  <c:v>5.7000000000000002E-2</c:v>
                </c:pt>
                <c:pt idx="10">
                  <c:v>0.16689999999999999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A07C-9749-8B86-10C431953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BA29-4040-8F98-6C3271B9B327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BA29-4040-8F98-6C3271B9B327}"/>
              </c:ext>
            </c:extLst>
          </c:dPt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0.44240000000000002</c:v>
                </c:pt>
                <c:pt idx="1">
                  <c:v>0.55759999999999998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29-4040-8F98-6C3271B9B3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B52E-4F40-8059-7E8FED932F30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B52E-4F40-8059-7E8FED932F30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B52E-4F40-8059-7E8FED932F30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B52E-4F40-8059-7E8FED932F30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B52E-4F40-8059-7E8FED932F30}"/>
              </c:ext>
            </c:extLst>
          </c:dPt>
          <c:cat>
            <c:strRef>
              <c:f>Sheet1!$A$2:$A$6</c:f>
              <c:strCache>
                <c:ptCount val="5"/>
                <c:pt idx="0">
                  <c:v>Very Familiar</c:v>
                </c:pt>
                <c:pt idx="1">
                  <c:v>Pretty Familiar</c:v>
                </c:pt>
                <c:pt idx="2">
                  <c:v>Somewhat Familiar</c:v>
                </c:pt>
                <c:pt idx="3">
                  <c:v>Not Very Familiar</c:v>
                </c:pt>
                <c:pt idx="4">
                  <c:v>Not Familiar at All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0.19470000000000001</c:v>
                </c:pt>
                <c:pt idx="1">
                  <c:v>0.44500000000000001</c:v>
                </c:pt>
                <c:pt idx="2">
                  <c:v>0.2636</c:v>
                </c:pt>
                <c:pt idx="3">
                  <c:v>7.5499999999999998E-2</c:v>
                </c:pt>
                <c:pt idx="4">
                  <c:v>2.12E-2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52E-4F40-8059-7E8FED932F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30A9-734A-BB55-15DD309787D3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30A9-734A-BB55-15DD309787D3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0.69369999999999998</c:v>
                </c:pt>
                <c:pt idx="1">
                  <c:v>0.30630000000000002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A9-734A-BB55-15DD309787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02BA-F644-A0FD-832E58CDAAF0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02BA-F644-A0FD-832E58CDAAF0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0.83509999999999995</c:v>
                </c:pt>
                <c:pt idx="1">
                  <c:v>0.16489999999999999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BA-F644-A0FD-832E58CDAA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D211-4849-9525-294DB915DC50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D211-4849-9525-294DB915DC50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0.22939999999999999</c:v>
                </c:pt>
                <c:pt idx="1">
                  <c:v>0.77059999999999995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11-4849-9525-294DB915DC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02A8-3841-94CF-A721AAB039D5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02A8-3841-94CF-A721AAB039D5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0.55640000000000001</c:v>
                </c:pt>
                <c:pt idx="1">
                  <c:v>0.44359999999999999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A8-3841-94CF-A721AAB039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41BB-A64A-9E1D-57648611954D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41BB-A64A-9E1D-57648611954D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0.37569999999999998</c:v>
                </c:pt>
                <c:pt idx="1">
                  <c:v>0.62429999999999997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BB-A64A-9E1D-5764861195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3310-0F4A-A8D6-8D5578C10D48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3310-0F4A-A8D6-8D5578C10D48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0.27089999999999997</c:v>
                </c:pt>
                <c:pt idx="1">
                  <c:v>0.72909999999999997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10-0F4A-A8D6-8D5578C10D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A80B-6E47-BC0F-575BC5AD0026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A80B-6E47-BC0F-575BC5AD0026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0.1237</c:v>
                </c:pt>
                <c:pt idx="1">
                  <c:v>0.87629999999999997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0B-6E47-BC0F-575BC5AD00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{Question}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2A03B-2D42-4DAE-8460-CF96145A8DF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97280" y="1049658"/>
            <a:ext cx="6998677" cy="3569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14CF1-AB9B-4870-9E5C-AD8F31C7FF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5888" y="774752"/>
            <a:ext cx="8229600" cy="239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{Base}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0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102235" y="1498438"/>
            <a:ext cx="4939527" cy="1234730"/>
          </a:xfrm>
        </p:spPr>
        <p:txBody>
          <a:bodyPr/>
          <a:lstStyle/>
          <a:p>
            <a:r>
              <a:rPr lang="en-GB" dirty="0"/>
              <a:t>Medicare Basics 2022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781144" y="2826474"/>
            <a:ext cx="3581708" cy="385762"/>
          </a:xfrm>
        </p:spPr>
        <p:txBody>
          <a:bodyPr>
            <a:noAutofit/>
          </a:bodyPr>
          <a:lstStyle/>
          <a:p>
            <a:r>
              <a:rPr lang="en-GB" sz="1800" dirty="0"/>
              <a:t>Commissioned by </a:t>
            </a:r>
            <a:r>
              <a:rPr lang="en-GB" sz="1800" dirty="0" err="1"/>
              <a:t>Medigap.com</a:t>
            </a:r>
            <a:endParaRPr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Q4: Are you satisfied with your Medicare coverage?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752   Skipped: 4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83.51%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628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16.49%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752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Q5: Have you ever considered changing to a different Medicare plan?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754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Q5: Have you ever considered changing to a different Medicare plan?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754   Skipped: 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22.94%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77.06%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581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754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Q6: Are you concerned about the cost of your medical expenses?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753   Skipped: 3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Q6: Are you concerned about the cost of your medical expenses?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753   Skipped: 3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55.64%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419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44.36%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753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Q7: Have you ever felt overwhelmed trying to understand what is and is not covered by your plan?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756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Q7: Have you ever felt overwhelmed trying to understand what is and is not covered by your plan?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756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37.57%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62.43%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472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756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Q8: Do you have any essential medical needs that are not covered by your plan?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753   Skipped: 3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Q8: Do you have any essential medical needs that are not covered by your plan?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753   Skipped: 3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27.09%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72.91%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753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Q9: Have you ever not sought out medical services because you were unsure if your plan covered them?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752   Skipped: 4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Date Created: Monday, May 23, 2022</a:t>
            </a: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756</a:t>
            </a:r>
            <a:endParaRPr dirty="0"/>
          </a:p>
        </p:txBody>
      </p:sp>
      <p:sp>
        <p:nvSpPr>
          <p:cNvPr id="4" name="Text Placa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Total Responses</a:t>
            </a:r>
            <a:endParaRPr dirty="0"/>
          </a:p>
        </p:txBody>
      </p:sp>
      <p:sp>
        <p:nvSpPr>
          <p:cNvPr id="5" name="Text Placa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Complete Responses: 756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Q9: Have you ever not sought out medical services because you were unsure if your plan covered them?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752   Skipped: 4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12.37%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87.63%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659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752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Q10: What do you wish your plan had better coverage of (select all that apply)?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716   Skipped: 40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Q10: What do you wish your plan had better coverage of (select all that apply)?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716   Skipped: 40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8175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Mental health services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13.55%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Dental health services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74.16%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531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Vision health services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51.54%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369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Hearing health services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43.16%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Home care services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24.44%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12.29%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1569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Q11: Region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751   Skipped: 5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Q11: Region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751   Skipped: 5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814159"/>
              </p:ext>
            </p:extLst>
          </p:nvPr>
        </p:nvGraphicFramePr>
        <p:xfrm>
          <a:off x="1263037" y="1222897"/>
          <a:ext cx="6617925" cy="328049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205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5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5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801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6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East North Central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14.78%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76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East South Central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3.86%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76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Middle Atlantic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13.05%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76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Mountain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10.25%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76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New England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5.86%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76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Pacific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16.51%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76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South Atlantic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20.51%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76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West North Central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8.39%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76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West South Central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6.79%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801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751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Q12: Device Type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755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Q12: Device Type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755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8175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iOS Phone / Tablet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23.05%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Android Phone / Tablet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15.10%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 Phone / Tablet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Windows Desktop / Laptop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40.40%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MacOS Desktop / Laptop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19.21%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2.25%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755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Q13: Age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755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Q13: Age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755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44959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&lt; 18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18-29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30-44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45-60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&gt; 60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755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755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Q14: Household Income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755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Q1: Do you know what form of Medicare coverage you have (Original, Advantage, Medigap)? (select all that apply)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756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Q14: Household Income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755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5865025"/>
              </p:ext>
            </p:extLst>
          </p:nvPr>
        </p:nvGraphicFramePr>
        <p:xfrm>
          <a:off x="1552066" y="993232"/>
          <a:ext cx="6039867" cy="374922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013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968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$0-$9,999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1.32%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$10,000-$24,999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7.28%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$25,000-$49,999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16.16%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$50,000-$74,999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16.69%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$75,000-$99,999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14.17%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$100,000-$124,999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8.87%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$125,000-$149,999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6.23%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$150,000-$174,999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3.97%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$175,000-$199,999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3.05%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$200,000+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5.70%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42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Prefer not to answer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16.69%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968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756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Q15: Gender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755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Q15: Gender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755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134559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Male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44.24%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Female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55.76%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421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755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Q1: Do you know what form of Medicare coverage you have (Original, Advantage, Medigap)? (select all that apply)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756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8175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Part A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77.25%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584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Part B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75.79%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573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Medicare Advantage (Part C)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30.56%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Part 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36.38%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Medigap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15.74%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don’t know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3.31%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1807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Q2: How familiar are you with your plan's coverage?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755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Q2: How familiar are you with your plan's coverage?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755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Very Familiar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19.47%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Pretty Familiar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44.50%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Somewhat Familiar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26.36%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Not Very Familiar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7.55%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Not Familiar at All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2.12%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755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Q3: Do you feel your plan covers all of your medical essentials?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751   Skipped: 5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Q3: Do you feel your plan covers all of your medical essentials?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751   Skipped: 5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69.37%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521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30.63%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751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Q4: Are you satisfied with your Medicare coverage?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752   Skipped: 4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979</Words>
  <Application>Microsoft Macintosh PowerPoint</Application>
  <PresentationFormat>On-screen Show (16:9)</PresentationFormat>
  <Paragraphs>318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Data slides</vt:lpstr>
      <vt:lpstr>PowerPoint Presentation</vt:lpstr>
      <vt:lpstr>756</vt:lpstr>
      <vt:lpstr>Q1: Do you know what form of Medicare coverage you have (Original, Advantage, Medigap)? (select all that apply)</vt:lpstr>
      <vt:lpstr>Q1: Do you know what form of Medicare coverage you have (Original, Advantage, Medigap)? (select all that apply)</vt:lpstr>
      <vt:lpstr>Q2: How familiar are you with your plan's coverage?</vt:lpstr>
      <vt:lpstr>Q2: How familiar are you with your plan's coverage?</vt:lpstr>
      <vt:lpstr>Q3: Do you feel your plan covers all of your medical essentials?</vt:lpstr>
      <vt:lpstr>Q3: Do you feel your plan covers all of your medical essentials?</vt:lpstr>
      <vt:lpstr>Q4: Are you satisfied with your Medicare coverage?</vt:lpstr>
      <vt:lpstr>Q4: Are you satisfied with your Medicare coverage?</vt:lpstr>
      <vt:lpstr>Q5: Have you ever considered changing to a different Medicare plan?</vt:lpstr>
      <vt:lpstr>Q5: Have you ever considered changing to a different Medicare plan?</vt:lpstr>
      <vt:lpstr>Q6: Are you concerned about the cost of your medical expenses?</vt:lpstr>
      <vt:lpstr>Q6: Are you concerned about the cost of your medical expenses?</vt:lpstr>
      <vt:lpstr>Q7: Have you ever felt overwhelmed trying to understand what is and is not covered by your plan?</vt:lpstr>
      <vt:lpstr>Q7: Have you ever felt overwhelmed trying to understand what is and is not covered by your plan?</vt:lpstr>
      <vt:lpstr>Q8: Do you have any essential medical needs that are not covered by your plan?</vt:lpstr>
      <vt:lpstr>Q8: Do you have any essential medical needs that are not covered by your plan?</vt:lpstr>
      <vt:lpstr>Q9: Have you ever not sought out medical services because you were unsure if your plan covered them?</vt:lpstr>
      <vt:lpstr>Q9: Have you ever not sought out medical services because you were unsure if your plan covered them?</vt:lpstr>
      <vt:lpstr>Q10: What do you wish your plan had better coverage of (select all that apply)?</vt:lpstr>
      <vt:lpstr>Q10: What do you wish your plan had better coverage of (select all that apply)?</vt:lpstr>
      <vt:lpstr>Q11: Region</vt:lpstr>
      <vt:lpstr>Q11: Region</vt:lpstr>
      <vt:lpstr>Q12: Device Type</vt:lpstr>
      <vt:lpstr>Q12: Device Type</vt:lpstr>
      <vt:lpstr>Q13: Age</vt:lpstr>
      <vt:lpstr>Q13: Age</vt:lpstr>
      <vt:lpstr>Q14: Household Income</vt:lpstr>
      <vt:lpstr>Q14: Household Income</vt:lpstr>
      <vt:lpstr>Q15: Gender</vt:lpstr>
      <vt:lpstr>Q15: Gender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Samantha Breccia</cp:lastModifiedBy>
  <cp:revision>1</cp:revision>
  <dcterms:modified xsi:type="dcterms:W3CDTF">2022-06-16T15:13:59Z</dcterms:modified>
</cp:coreProperties>
</file>